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691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razpisi-som@sport.si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razpisi-som@sport.si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7585218" cy="15081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236CA6"/>
                </a:solidFill>
              </a:defRPr>
            </a:pPr>
            <a:r>
              <a:rPr dirty="0" err="1"/>
              <a:t>Javni</a:t>
            </a:r>
            <a:r>
              <a:rPr dirty="0"/>
              <a:t> </a:t>
            </a:r>
            <a:r>
              <a:rPr dirty="0" err="1"/>
              <a:t>razpis</a:t>
            </a:r>
            <a:endParaRPr dirty="0"/>
          </a:p>
          <a:p>
            <a:pPr>
              <a:defRPr sz="2400">
                <a:solidFill>
                  <a:srgbClr val="12304E"/>
                </a:solidFill>
              </a:defRPr>
            </a:pPr>
            <a:r>
              <a:rPr dirty="0"/>
              <a:t>za </a:t>
            </a:r>
            <a:r>
              <a:rPr dirty="0" err="1"/>
              <a:t>sofinanciranje</a:t>
            </a:r>
            <a:r>
              <a:rPr dirty="0"/>
              <a:t> </a:t>
            </a:r>
            <a:r>
              <a:rPr dirty="0" err="1"/>
              <a:t>izvedbe</a:t>
            </a:r>
            <a:r>
              <a:rPr dirty="0"/>
              <a:t> </a:t>
            </a:r>
            <a:r>
              <a:rPr dirty="0" err="1"/>
              <a:t>aktivnosti</a:t>
            </a:r>
            <a:r>
              <a:rPr dirty="0"/>
              <a:t> </a:t>
            </a:r>
            <a:r>
              <a:rPr dirty="0" err="1"/>
              <a:t>nacionalnega</a:t>
            </a:r>
            <a:r>
              <a:rPr dirty="0"/>
              <a:t> </a:t>
            </a:r>
            <a:r>
              <a:rPr dirty="0" err="1"/>
              <a:t>programa</a:t>
            </a:r>
            <a:endParaRPr dirty="0"/>
          </a:p>
          <a:p>
            <a:pPr>
              <a:defRPr sz="3600" b="1">
                <a:solidFill>
                  <a:srgbClr val="12304E"/>
                </a:solidFill>
              </a:defRPr>
            </a:pPr>
            <a:r>
              <a:rPr dirty="0"/>
              <a:t>NAUČIMO SE PLAVATI</a:t>
            </a:r>
            <a:r>
              <a:rPr lang="sl-SI" dirty="0"/>
              <a:t> 2026 -2 . del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777240" y="2833985"/>
            <a:ext cx="6106159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236CA6"/>
                </a:solidFill>
              </a:defRPr>
            </a:pPr>
            <a:r>
              <a:rPr lang="sl-SI" sz="3200" b="1" dirty="0">
                <a:solidFill>
                  <a:srgbClr val="236CA6"/>
                </a:solidFill>
              </a:rPr>
              <a:t>v obdobju </a:t>
            </a:r>
            <a:r>
              <a:rPr sz="3200" b="1" dirty="0">
                <a:solidFill>
                  <a:srgbClr val="236CA6"/>
                </a:solidFill>
              </a:rPr>
              <a:t>24. 8. 2026 – 6. 11. 2026</a:t>
            </a:r>
          </a:p>
          <a:p>
            <a:pPr>
              <a:defRPr sz="160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60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60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600">
                <a:solidFill>
                  <a:srgbClr val="283038"/>
                </a:solidFill>
              </a:defRPr>
            </a:pPr>
            <a:r>
              <a:rPr dirty="0" err="1"/>
              <a:t>Razpisovalec</a:t>
            </a:r>
            <a:r>
              <a:rPr dirty="0"/>
              <a:t>: </a:t>
            </a:r>
            <a:r>
              <a:rPr dirty="0" err="1"/>
              <a:t>Zavod</a:t>
            </a:r>
            <a:r>
              <a:rPr dirty="0"/>
              <a:t> za </a:t>
            </a:r>
            <a:r>
              <a:rPr dirty="0" err="1"/>
              <a:t>šport</a:t>
            </a:r>
            <a:r>
              <a:rPr dirty="0"/>
              <a:t> RS Planica • Ljubljana, </a:t>
            </a:r>
            <a:r>
              <a:rPr lang="sl-SI" dirty="0"/>
              <a:t>3. 9. 2026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1</a:t>
            </a: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71FCFE89-46B4-433D-A463-125587C04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Namen, cilj in sredstva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5303520" cy="196596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39903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Cilji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892808"/>
            <a:ext cx="484632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t>• izboljšanje plavalne pismenosti otrok</a:t>
            </a:r>
            <a:br/>
            <a:r>
              <a:t>• zmanjšanje deleža neplavalcev</a:t>
            </a:r>
            <a:br/>
            <a:r>
              <a:t>• kakovostni in varni plavalni programi</a:t>
            </a:r>
            <a:br/>
            <a:r>
              <a:t>• nacionalno primerljivi plavalni tečaji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234440"/>
            <a:ext cx="5349240" cy="196596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0" y="1399032"/>
            <a:ext cx="4892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Sredstva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1892808"/>
            <a:ext cx="489204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t>SKUPAJ: 55.600,00 EUR</a:t>
            </a:r>
            <a:br/>
            <a:br/>
            <a:r>
              <a:t>Sklop A: do 49.500,00 EUR</a:t>
            </a:r>
            <a:br/>
            <a:r>
              <a:t>Sklop B: do 6.100,00 EUR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18212" y="3474720"/>
            <a:ext cx="3092823" cy="132588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20683" y="3646668"/>
            <a:ext cx="19372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rPr dirty="0" err="1"/>
              <a:t>Obdobje</a:t>
            </a:r>
            <a:r>
              <a:rPr dirty="0"/>
              <a:t> </a:t>
            </a:r>
            <a:r>
              <a:rPr dirty="0" err="1"/>
              <a:t>izvajanja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4950759" y="4260266"/>
            <a:ext cx="2260002" cy="330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/>
              <a:t>24. 8. 2026 – 6. 11.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2</a:t>
            </a:r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529A37A9-4F5F-4576-90AD-34B97B36D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Kdo se lahko prijavi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5303520" cy="3749039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399031"/>
            <a:ext cx="4846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rPr lang="sl-SI" dirty="0"/>
              <a:t>VIZ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2595" y="1946029"/>
            <a:ext cx="4138441" cy="152349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/>
              <a:t>Izvajalci LPŠ iz 6. točke drugega odstavka 6. člena </a:t>
            </a:r>
          </a:p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/>
              <a:t>ZŠpo-1:</a:t>
            </a:r>
          </a:p>
          <a:p>
            <a:pPr marL="285750" indent="-285750">
              <a:buFont typeface="Arial" panose="020B0604020202020204" pitchFamily="34" charset="0"/>
              <a:buChar char="•"/>
              <a:defRPr sz="1550">
                <a:solidFill>
                  <a:srgbClr val="283038"/>
                </a:solidFill>
              </a:defRPr>
            </a:pPr>
            <a:r>
              <a:rPr lang="sl-SI" dirty="0"/>
              <a:t>Vrtci</a:t>
            </a:r>
          </a:p>
          <a:p>
            <a:pPr marL="285750" indent="-285750">
              <a:buFont typeface="Arial" panose="020B0604020202020204" pitchFamily="34" charset="0"/>
              <a:buChar char="•"/>
              <a:defRPr sz="1550">
                <a:solidFill>
                  <a:srgbClr val="283038"/>
                </a:solidFill>
              </a:defRPr>
            </a:pPr>
            <a:r>
              <a:rPr lang="sl-SI" dirty="0"/>
              <a:t>OŠ</a:t>
            </a:r>
          </a:p>
          <a:p>
            <a:pPr marL="285750" indent="-285750">
              <a:buFont typeface="Arial" panose="020B0604020202020204" pitchFamily="34" charset="0"/>
              <a:buChar char="•"/>
              <a:defRPr sz="1550">
                <a:solidFill>
                  <a:srgbClr val="283038"/>
                </a:solidFill>
              </a:defRPr>
            </a:pPr>
            <a:r>
              <a:rPr lang="sl-SI" dirty="0"/>
              <a:t>OŠPP</a:t>
            </a:r>
            <a:br>
              <a:rPr lang="sl-SI" dirty="0"/>
            </a:b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6172200" y="1234440"/>
            <a:ext cx="5303520" cy="3749039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0" y="139903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rPr dirty="0" err="1"/>
              <a:t>Ostali</a:t>
            </a:r>
            <a:r>
              <a:rPr dirty="0"/>
              <a:t> </a:t>
            </a:r>
            <a:r>
              <a:rPr dirty="0" err="1"/>
              <a:t>prijavitelji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1892808"/>
            <a:ext cx="5018490" cy="20005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 err="1"/>
              <a:t>Izvajalci</a:t>
            </a:r>
            <a:r>
              <a:rPr dirty="0"/>
              <a:t> LPŠ </a:t>
            </a:r>
            <a:r>
              <a:rPr dirty="0" err="1"/>
              <a:t>iz</a:t>
            </a:r>
            <a:r>
              <a:rPr dirty="0"/>
              <a:t> 1., 2., 3. in 4. </a:t>
            </a:r>
            <a:r>
              <a:rPr dirty="0" err="1"/>
              <a:t>točke</a:t>
            </a:r>
            <a:r>
              <a:rPr dirty="0"/>
              <a:t> </a:t>
            </a:r>
            <a:r>
              <a:rPr dirty="0" err="1"/>
              <a:t>drugega</a:t>
            </a:r>
            <a:r>
              <a:rPr dirty="0"/>
              <a:t> </a:t>
            </a:r>
            <a:r>
              <a:rPr dirty="0" err="1"/>
              <a:t>odstavka</a:t>
            </a:r>
            <a:r>
              <a:rPr dirty="0"/>
              <a:t> 6. </a:t>
            </a:r>
            <a:r>
              <a:rPr dirty="0" err="1"/>
              <a:t>člena</a:t>
            </a:r>
            <a:r>
              <a:rPr dirty="0"/>
              <a:t> </a:t>
            </a: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r>
              <a:rPr dirty="0"/>
              <a:t>ZŠpo-1:</a:t>
            </a:r>
            <a:br>
              <a:rPr dirty="0"/>
            </a:br>
            <a:br>
              <a:rPr dirty="0"/>
            </a:br>
            <a:r>
              <a:rPr dirty="0"/>
              <a:t>• </a:t>
            </a:r>
            <a:r>
              <a:rPr dirty="0" err="1"/>
              <a:t>športna</a:t>
            </a:r>
            <a:r>
              <a:rPr dirty="0"/>
              <a:t> </a:t>
            </a:r>
            <a:r>
              <a:rPr dirty="0" err="1"/>
              <a:t>društva</a:t>
            </a:r>
            <a:br>
              <a:rPr dirty="0"/>
            </a:br>
            <a:r>
              <a:rPr dirty="0"/>
              <a:t>• </a:t>
            </a:r>
            <a:r>
              <a:rPr dirty="0" err="1"/>
              <a:t>športne</a:t>
            </a:r>
            <a:r>
              <a:rPr dirty="0"/>
              <a:t> </a:t>
            </a:r>
            <a:r>
              <a:rPr dirty="0" err="1"/>
              <a:t>zveze</a:t>
            </a:r>
            <a:br>
              <a:rPr dirty="0"/>
            </a:br>
            <a:r>
              <a:rPr dirty="0"/>
              <a:t>• </a:t>
            </a:r>
            <a:r>
              <a:rPr dirty="0" err="1"/>
              <a:t>zavodi</a:t>
            </a:r>
            <a:r>
              <a:rPr dirty="0"/>
              <a:t> za </a:t>
            </a:r>
            <a:r>
              <a:rPr dirty="0" err="1"/>
              <a:t>šport</a:t>
            </a:r>
            <a:br>
              <a:rPr dirty="0"/>
            </a:br>
            <a:r>
              <a:rPr dirty="0"/>
              <a:t>• </a:t>
            </a:r>
            <a:r>
              <a:rPr dirty="0" err="1"/>
              <a:t>pravne</a:t>
            </a:r>
            <a:r>
              <a:rPr dirty="0"/>
              <a:t> </a:t>
            </a:r>
            <a:r>
              <a:rPr dirty="0" err="1"/>
              <a:t>osebe</a:t>
            </a:r>
            <a:r>
              <a:rPr dirty="0"/>
              <a:t>, </a:t>
            </a:r>
            <a:r>
              <a:rPr dirty="0" err="1"/>
              <a:t>registrirane</a:t>
            </a:r>
            <a:r>
              <a:rPr dirty="0"/>
              <a:t> za </a:t>
            </a:r>
            <a:r>
              <a:rPr dirty="0" err="1"/>
              <a:t>izvajanje</a:t>
            </a:r>
            <a:r>
              <a:rPr dirty="0"/>
              <a:t> </a:t>
            </a:r>
            <a:r>
              <a:rPr dirty="0" err="1"/>
              <a:t>športne</a:t>
            </a:r>
            <a:r>
              <a:rPr dirty="0"/>
              <a:t> </a:t>
            </a:r>
            <a:r>
              <a:rPr dirty="0" err="1"/>
              <a:t>dejavnosti</a:t>
            </a:r>
            <a:br>
              <a:rPr dirty="0"/>
            </a:b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3</a:t>
            </a: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2A2B92FA-C297-4658-BA68-50A75320F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Kaj se sofinancira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5303520" cy="402336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39903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SKLOP A — 10 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892808"/>
            <a:ext cx="4846320" cy="3200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t>Tečaji prilagajanja na vodo</a:t>
            </a:r>
            <a:br/>
            <a:br/>
            <a:r>
              <a:t>• vrtec ali 1. razred OŠ</a:t>
            </a:r>
            <a:br/>
            <a:r>
              <a:t>• najmanj 3 različni delovni dnevi</a:t>
            </a:r>
            <a:br/>
            <a:r>
              <a:t>• najmanj 10 šolskih 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234440"/>
            <a:ext cx="5303520" cy="402336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0" y="139903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SKLOP B — 15 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1892808"/>
            <a:ext cx="4908523" cy="152349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 err="1"/>
              <a:t>Tečaji</a:t>
            </a:r>
            <a:r>
              <a:rPr dirty="0"/>
              <a:t> za </a:t>
            </a:r>
            <a:r>
              <a:rPr dirty="0" err="1"/>
              <a:t>neplavalce</a:t>
            </a:r>
            <a:br>
              <a:rPr dirty="0"/>
            </a:br>
            <a:br>
              <a:rPr dirty="0"/>
            </a:br>
            <a:r>
              <a:rPr dirty="0"/>
              <a:t>• </a:t>
            </a:r>
            <a:r>
              <a:rPr dirty="0" err="1"/>
              <a:t>učenci</a:t>
            </a:r>
            <a:r>
              <a:rPr dirty="0"/>
              <a:t> 4.–9. </a:t>
            </a:r>
            <a:r>
              <a:rPr dirty="0" err="1"/>
              <a:t>razreda</a:t>
            </a:r>
            <a:br>
              <a:rPr dirty="0"/>
            </a:br>
            <a:r>
              <a:rPr dirty="0"/>
              <a:t>• </a:t>
            </a:r>
            <a:r>
              <a:rPr dirty="0" err="1"/>
              <a:t>identificirani</a:t>
            </a:r>
            <a:r>
              <a:rPr dirty="0"/>
              <a:t> </a:t>
            </a:r>
            <a:r>
              <a:rPr dirty="0" err="1"/>
              <a:t>kot</a:t>
            </a:r>
            <a:r>
              <a:rPr dirty="0"/>
              <a:t> </a:t>
            </a:r>
            <a:r>
              <a:rPr dirty="0" err="1"/>
              <a:t>neplavalci</a:t>
            </a:r>
            <a:r>
              <a:rPr lang="sl-SI" dirty="0"/>
              <a:t> v 2./3. razredu ali v 6. razredu</a:t>
            </a:r>
            <a:br>
              <a:rPr dirty="0"/>
            </a:br>
            <a:r>
              <a:rPr dirty="0"/>
              <a:t>• </a:t>
            </a:r>
            <a:r>
              <a:rPr dirty="0" err="1"/>
              <a:t>najmanj</a:t>
            </a:r>
            <a:r>
              <a:rPr dirty="0"/>
              <a:t> 5 </a:t>
            </a:r>
            <a:r>
              <a:rPr dirty="0" err="1"/>
              <a:t>različnih</a:t>
            </a:r>
            <a:r>
              <a:rPr dirty="0"/>
              <a:t> </a:t>
            </a:r>
            <a:r>
              <a:rPr dirty="0" err="1"/>
              <a:t>delovnih</a:t>
            </a:r>
            <a:r>
              <a:rPr dirty="0"/>
              <a:t> </a:t>
            </a:r>
            <a:r>
              <a:rPr dirty="0" err="1"/>
              <a:t>dni</a:t>
            </a:r>
            <a:br>
              <a:rPr dirty="0"/>
            </a:br>
            <a:r>
              <a:rPr dirty="0"/>
              <a:t>• </a:t>
            </a:r>
            <a:r>
              <a:rPr dirty="0" err="1"/>
              <a:t>skupaj</a:t>
            </a:r>
            <a:r>
              <a:rPr dirty="0"/>
              <a:t> </a:t>
            </a:r>
            <a:r>
              <a:rPr dirty="0" err="1"/>
              <a:t>najmanj</a:t>
            </a:r>
            <a:r>
              <a:rPr dirty="0"/>
              <a:t> 15 </a:t>
            </a:r>
            <a:r>
              <a:rPr dirty="0" err="1"/>
              <a:t>šolskih</a:t>
            </a:r>
            <a:r>
              <a:rPr dirty="0"/>
              <a:t> </a:t>
            </a:r>
            <a:r>
              <a:rPr dirty="0" err="1"/>
              <a:t>ur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4</a:t>
            </a: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63D5D7D9-D112-4AC6-9E55-B31AF302F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Upravičeni stroški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69848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stroški</a:t>
            </a:r>
            <a:r>
              <a:rPr dirty="0"/>
              <a:t> </a:t>
            </a:r>
            <a:r>
              <a:rPr dirty="0" err="1"/>
              <a:t>strokovnega</a:t>
            </a:r>
            <a:r>
              <a:rPr dirty="0"/>
              <a:t> </a:t>
            </a:r>
            <a:r>
              <a:rPr dirty="0" err="1"/>
              <a:t>delavca</a:t>
            </a:r>
            <a:r>
              <a:rPr dirty="0"/>
              <a:t> v </a:t>
            </a:r>
            <a:r>
              <a:rPr dirty="0" err="1"/>
              <a:t>športu</a:t>
            </a:r>
            <a:endParaRPr dirty="0"/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prevoz</a:t>
            </a:r>
            <a:r>
              <a:rPr dirty="0"/>
              <a:t> </a:t>
            </a:r>
            <a:r>
              <a:rPr dirty="0" err="1"/>
              <a:t>udeležencev</a:t>
            </a:r>
            <a:endParaRPr dirty="0"/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vstopnine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plavalni</a:t>
            </a:r>
            <a:r>
              <a:rPr dirty="0"/>
              <a:t> </a:t>
            </a:r>
            <a:r>
              <a:rPr dirty="0" err="1"/>
              <a:t>objekt</a:t>
            </a:r>
            <a:endParaRPr dirty="0"/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 err="1"/>
              <a:t>Stroški</a:t>
            </a:r>
            <a:r>
              <a:rPr dirty="0"/>
              <a:t> </a:t>
            </a:r>
            <a:r>
              <a:rPr dirty="0" err="1"/>
              <a:t>morajo</a:t>
            </a:r>
            <a:r>
              <a:rPr dirty="0"/>
              <a:t> </a:t>
            </a:r>
            <a:r>
              <a:rPr dirty="0" err="1"/>
              <a:t>dejansko</a:t>
            </a:r>
            <a:r>
              <a:rPr dirty="0"/>
              <a:t> </a:t>
            </a:r>
            <a:r>
              <a:rPr dirty="0" err="1"/>
              <a:t>nastati</a:t>
            </a:r>
            <a:r>
              <a:rPr dirty="0"/>
              <a:t>, </a:t>
            </a:r>
            <a:r>
              <a:rPr dirty="0" err="1"/>
              <a:t>biti</a:t>
            </a:r>
            <a:r>
              <a:rPr dirty="0"/>
              <a:t> </a:t>
            </a:r>
            <a:r>
              <a:rPr dirty="0" err="1"/>
              <a:t>dokazljivi</a:t>
            </a:r>
            <a:r>
              <a:rPr dirty="0"/>
              <a:t> z </a:t>
            </a:r>
            <a:r>
              <a:rPr dirty="0" err="1"/>
              <a:t>računovodskimi</a:t>
            </a:r>
            <a:r>
              <a:rPr dirty="0"/>
              <a:t> </a:t>
            </a:r>
            <a:r>
              <a:rPr dirty="0" err="1"/>
              <a:t>listinami</a:t>
            </a:r>
            <a:r>
              <a:rPr dirty="0"/>
              <a:t> in </a:t>
            </a:r>
            <a:r>
              <a:rPr dirty="0" err="1"/>
              <a:t>neposredno</a:t>
            </a:r>
            <a:r>
              <a:rPr dirty="0"/>
              <a:t> </a:t>
            </a:r>
            <a:r>
              <a:rPr dirty="0" err="1"/>
              <a:t>povezani</a:t>
            </a:r>
            <a:r>
              <a:rPr dirty="0"/>
              <a:t> z </a:t>
            </a:r>
            <a:r>
              <a:rPr dirty="0" err="1"/>
              <a:t>izvedbo</a:t>
            </a:r>
            <a:r>
              <a:rPr dirty="0"/>
              <a:t> </a:t>
            </a:r>
            <a:r>
              <a:rPr dirty="0" err="1"/>
              <a:t>programa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endParaRPr lang="sl-SI" dirty="0"/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endParaRPr lang="sl-SI" dirty="0"/>
          </a:p>
          <a:p>
            <a:pPr>
              <a:spcAft>
                <a:spcPts val="1200"/>
              </a:spcAft>
              <a:defRPr sz="2000">
                <a:solidFill>
                  <a:srgbClr val="283038"/>
                </a:solidFill>
                <a:latin typeface="Aptos"/>
              </a:defRPr>
            </a:pPr>
            <a:r>
              <a:rPr dirty="0" err="1"/>
              <a:t>Obdobje</a:t>
            </a:r>
            <a:r>
              <a:rPr dirty="0"/>
              <a:t> </a:t>
            </a:r>
            <a:r>
              <a:rPr dirty="0" err="1"/>
              <a:t>nastanka</a:t>
            </a:r>
            <a:r>
              <a:rPr dirty="0"/>
              <a:t> </a:t>
            </a:r>
            <a:r>
              <a:rPr dirty="0" err="1"/>
              <a:t>stroškov</a:t>
            </a:r>
            <a:r>
              <a:rPr dirty="0"/>
              <a:t>: 24. 8. 2026 – 6. 11.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5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14DD6696-FA7E-4DA8-8E04-EAF69FC13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Priprava vloge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5303520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39903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Za vse prijavitelje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892808"/>
            <a:ext cx="4872937" cy="17620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 err="1"/>
              <a:t>Vloga</a:t>
            </a:r>
            <a:r>
              <a:rPr dirty="0"/>
              <a:t> se </a:t>
            </a:r>
            <a:r>
              <a:rPr dirty="0" err="1"/>
              <a:t>pripravlja</a:t>
            </a:r>
            <a:r>
              <a:rPr dirty="0"/>
              <a:t> </a:t>
            </a:r>
            <a:r>
              <a:rPr dirty="0" err="1"/>
              <a:t>ločeno</a:t>
            </a:r>
            <a:r>
              <a:rPr dirty="0"/>
              <a:t> za:</a:t>
            </a:r>
            <a:br>
              <a:rPr dirty="0"/>
            </a:br>
            <a:br>
              <a:rPr dirty="0"/>
            </a:br>
            <a:r>
              <a:rPr dirty="0"/>
              <a:t>• VIZ</a:t>
            </a:r>
            <a:br>
              <a:rPr dirty="0"/>
            </a:br>
            <a:r>
              <a:rPr dirty="0"/>
              <a:t>• </a:t>
            </a:r>
            <a:r>
              <a:rPr dirty="0" err="1"/>
              <a:t>ostale</a:t>
            </a:r>
            <a:r>
              <a:rPr dirty="0"/>
              <a:t> </a:t>
            </a:r>
            <a:r>
              <a:rPr dirty="0" err="1"/>
              <a:t>prijavitelje</a:t>
            </a:r>
            <a:br>
              <a:rPr dirty="0"/>
            </a:br>
            <a:br>
              <a:rPr dirty="0"/>
            </a:br>
            <a:r>
              <a:rPr dirty="0" err="1"/>
              <a:t>Vloga</a:t>
            </a:r>
            <a:r>
              <a:rPr dirty="0"/>
              <a:t> mora </a:t>
            </a:r>
            <a:r>
              <a:rPr dirty="0" err="1"/>
              <a:t>biti</a:t>
            </a:r>
            <a:r>
              <a:rPr dirty="0"/>
              <a:t> </a:t>
            </a:r>
            <a:r>
              <a:rPr dirty="0" err="1"/>
              <a:t>pravilno</a:t>
            </a:r>
            <a:r>
              <a:rPr dirty="0"/>
              <a:t> </a:t>
            </a:r>
            <a:r>
              <a:rPr dirty="0" err="1"/>
              <a:t>izpolnjena</a:t>
            </a:r>
            <a:r>
              <a:rPr dirty="0"/>
              <a:t>, </a:t>
            </a:r>
            <a:r>
              <a:rPr dirty="0" err="1"/>
              <a:t>podpisana</a:t>
            </a:r>
            <a:r>
              <a:rPr dirty="0"/>
              <a:t> in </a:t>
            </a:r>
            <a:r>
              <a:rPr dirty="0" err="1"/>
              <a:t>žigosana</a:t>
            </a:r>
            <a:r>
              <a:rPr dirty="0"/>
              <a:t>,</a:t>
            </a: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r>
              <a:rPr dirty="0" err="1"/>
              <a:t>če</a:t>
            </a:r>
            <a:r>
              <a:rPr dirty="0"/>
              <a:t> </a:t>
            </a:r>
            <a:r>
              <a:rPr dirty="0" err="1"/>
              <a:t>prijavitelj</a:t>
            </a:r>
            <a:r>
              <a:rPr dirty="0"/>
              <a:t> </a:t>
            </a:r>
            <a:r>
              <a:rPr dirty="0" err="1"/>
              <a:t>uporablja</a:t>
            </a:r>
            <a:r>
              <a:rPr dirty="0"/>
              <a:t> </a:t>
            </a:r>
            <a:r>
              <a:rPr dirty="0" err="1"/>
              <a:t>žig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199" y="1234440"/>
            <a:ext cx="5513638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0" y="139903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VIZ — obvezne priloge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1892808"/>
            <a:ext cx="5285037" cy="20005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/>
              <a:t>• </a:t>
            </a:r>
            <a:r>
              <a:rPr dirty="0" err="1"/>
              <a:t>prijavni</a:t>
            </a:r>
            <a:r>
              <a:rPr dirty="0"/>
              <a:t> </a:t>
            </a:r>
            <a:r>
              <a:rPr dirty="0" err="1"/>
              <a:t>obrazec</a:t>
            </a:r>
            <a:r>
              <a:rPr dirty="0"/>
              <a:t> VIZ</a:t>
            </a:r>
            <a:br>
              <a:rPr dirty="0"/>
            </a:br>
            <a:r>
              <a:rPr dirty="0"/>
              <a:t>• </a:t>
            </a:r>
            <a:r>
              <a:rPr dirty="0" err="1"/>
              <a:t>Priloga</a:t>
            </a:r>
            <a:r>
              <a:rPr dirty="0"/>
              <a:t> 1 – </a:t>
            </a:r>
            <a:r>
              <a:rPr dirty="0" err="1"/>
              <a:t>Vsebinski</a:t>
            </a:r>
            <a:r>
              <a:rPr dirty="0"/>
              <a:t> </a:t>
            </a:r>
            <a:r>
              <a:rPr dirty="0" err="1"/>
              <a:t>načrt</a:t>
            </a:r>
            <a:br>
              <a:rPr dirty="0"/>
            </a:br>
            <a:r>
              <a:rPr dirty="0"/>
              <a:t>• </a:t>
            </a:r>
            <a:r>
              <a:rPr dirty="0" err="1"/>
              <a:t>Priloga</a:t>
            </a:r>
            <a:r>
              <a:rPr dirty="0"/>
              <a:t> 2 – </a:t>
            </a:r>
            <a:r>
              <a:rPr dirty="0" err="1"/>
              <a:t>Finančni</a:t>
            </a:r>
            <a:r>
              <a:rPr dirty="0"/>
              <a:t> </a:t>
            </a:r>
            <a:r>
              <a:rPr dirty="0" err="1"/>
              <a:t>načrt</a:t>
            </a:r>
            <a:br>
              <a:rPr dirty="0"/>
            </a:br>
            <a:r>
              <a:rPr dirty="0"/>
              <a:t>• </a:t>
            </a:r>
            <a:r>
              <a:rPr dirty="0" err="1"/>
              <a:t>dokazilo</a:t>
            </a:r>
            <a:r>
              <a:rPr dirty="0"/>
              <a:t> o </a:t>
            </a:r>
            <a:r>
              <a:rPr dirty="0" err="1"/>
              <a:t>usposobljenosti</a:t>
            </a:r>
            <a:r>
              <a:rPr dirty="0"/>
              <a:t> </a:t>
            </a:r>
            <a:r>
              <a:rPr dirty="0" err="1"/>
              <a:t>oziroma</a:t>
            </a:r>
            <a:r>
              <a:rPr dirty="0"/>
              <a:t> </a:t>
            </a:r>
            <a:r>
              <a:rPr dirty="0" err="1"/>
              <a:t>izobrazbi</a:t>
            </a:r>
            <a:r>
              <a:rPr dirty="0"/>
              <a:t> </a:t>
            </a:r>
            <a:r>
              <a:rPr dirty="0" err="1"/>
              <a:t>strokovnega</a:t>
            </a:r>
            <a:r>
              <a:rPr dirty="0"/>
              <a:t> </a:t>
            </a: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/>
              <a:t>delavca</a:t>
            </a:r>
          </a:p>
          <a:p>
            <a:pPr>
              <a:defRPr sz="155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/>
              <a:t>+ VPISAN V RAZVID STROKOVNO IZOBRAŽENIH ALI STROKOVNO</a:t>
            </a:r>
          </a:p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/>
              <a:t>USPOSOBLJENIH DELAVCEV V ŠPORTU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6</a:t>
            </a: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2EE227AC-BEDE-4EFE-9936-E3BB04B50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rPr dirty="0" err="1"/>
              <a:t>Prijavni</a:t>
            </a:r>
            <a:r>
              <a:rPr dirty="0"/>
              <a:t> </a:t>
            </a:r>
            <a:r>
              <a:rPr dirty="0" err="1"/>
              <a:t>obrazec</a:t>
            </a:r>
            <a:r>
              <a:rPr dirty="0"/>
              <a:t> in </a:t>
            </a:r>
            <a:r>
              <a:rPr dirty="0" err="1"/>
              <a:t>priloge</a:t>
            </a:r>
            <a:r>
              <a:rPr dirty="0"/>
              <a:t> – VIZ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905255"/>
            <a:ext cx="4846320" cy="59436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6280" y="978408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rPr dirty="0" err="1"/>
              <a:t>Prijavni</a:t>
            </a:r>
            <a:r>
              <a:rPr dirty="0"/>
              <a:t> </a:t>
            </a:r>
            <a:r>
              <a:rPr dirty="0" err="1"/>
              <a:t>obrazec</a:t>
            </a:r>
            <a:r>
              <a:rPr dirty="0"/>
              <a:t> VIZ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19419" y="914406"/>
            <a:ext cx="5303520" cy="365760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0" y="139903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rPr dirty="0" err="1"/>
              <a:t>Prilogi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1892808"/>
            <a:ext cx="4846320" cy="2834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/>
              <a:t>PRILOGA 1</a:t>
            </a:r>
            <a:br>
              <a:rPr dirty="0"/>
            </a:br>
            <a:r>
              <a:rPr dirty="0" err="1"/>
              <a:t>Vsebinski</a:t>
            </a:r>
            <a:r>
              <a:rPr dirty="0"/>
              <a:t> </a:t>
            </a:r>
            <a:r>
              <a:rPr dirty="0" err="1"/>
              <a:t>načrt</a:t>
            </a:r>
            <a:br>
              <a:rPr dirty="0"/>
            </a:br>
            <a:br>
              <a:rPr dirty="0"/>
            </a:br>
            <a:r>
              <a:rPr dirty="0"/>
              <a:t>PRILOGA 2</a:t>
            </a:r>
            <a:br>
              <a:rPr dirty="0"/>
            </a:br>
            <a:r>
              <a:rPr dirty="0" err="1"/>
              <a:t>Finančni</a:t>
            </a:r>
            <a:r>
              <a:rPr dirty="0"/>
              <a:t> </a:t>
            </a:r>
            <a:r>
              <a:rPr dirty="0" err="1"/>
              <a:t>načrt</a:t>
            </a:r>
            <a:br>
              <a:rPr dirty="0"/>
            </a:br>
            <a:br>
              <a:rPr dirty="0"/>
            </a:br>
            <a:r>
              <a:rPr dirty="0" err="1"/>
              <a:t>Navodila</a:t>
            </a:r>
            <a:r>
              <a:rPr dirty="0"/>
              <a:t> za </a:t>
            </a:r>
            <a:r>
              <a:rPr dirty="0" err="1"/>
              <a:t>izpolnjevanje</a:t>
            </a:r>
            <a:r>
              <a:rPr dirty="0"/>
              <a:t> so v </a:t>
            </a:r>
            <a:r>
              <a:rPr dirty="0" err="1"/>
              <a:t>Excelovi</a:t>
            </a:r>
            <a:r>
              <a:rPr dirty="0"/>
              <a:t> </a:t>
            </a:r>
            <a:r>
              <a:rPr dirty="0" err="1"/>
              <a:t>datoteki</a:t>
            </a:r>
            <a:r>
              <a:rPr dirty="0"/>
              <a:t> pod </a:t>
            </a:r>
            <a:r>
              <a:rPr dirty="0" err="1"/>
              <a:t>tabelami</a:t>
            </a:r>
            <a:r>
              <a:rPr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7</a:t>
            </a: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F229C749-CF8E-4992-AA47-39A93AE6B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062F6062-7055-415B-9E84-AB1DC63CB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1" y="1338381"/>
            <a:ext cx="4368500" cy="5456535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D87AF934-FCDC-4E61-B5D0-57322DE31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555" y="4658017"/>
            <a:ext cx="5125165" cy="3715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0" y="329184"/>
            <a:ext cx="730161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rPr lang="sl-SI" dirty="0"/>
              <a:t>Prijavni obrazec in priloge – OSTALI PRIJAVITELJI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143000"/>
            <a:ext cx="4586344" cy="2825496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30759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Obvezne priloge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801368"/>
            <a:ext cx="4357744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/>
              <a:t>• </a:t>
            </a:r>
            <a:r>
              <a:rPr dirty="0" err="1"/>
              <a:t>prijavni</a:t>
            </a:r>
            <a:r>
              <a:rPr dirty="0"/>
              <a:t> </a:t>
            </a:r>
            <a:r>
              <a:rPr dirty="0" err="1"/>
              <a:t>obrazec</a:t>
            </a:r>
            <a:r>
              <a:rPr dirty="0"/>
              <a:t> OSTALI PRIJAVITELJI</a:t>
            </a:r>
            <a:br>
              <a:rPr dirty="0"/>
            </a:br>
            <a:r>
              <a:rPr dirty="0"/>
              <a:t>• </a:t>
            </a:r>
            <a:r>
              <a:rPr dirty="0" err="1"/>
              <a:t>Priloga</a:t>
            </a:r>
            <a:r>
              <a:rPr dirty="0"/>
              <a:t> 1 – </a:t>
            </a:r>
            <a:r>
              <a:rPr dirty="0" err="1"/>
              <a:t>Vsebinski</a:t>
            </a:r>
            <a:r>
              <a:rPr dirty="0"/>
              <a:t> </a:t>
            </a:r>
            <a:r>
              <a:rPr dirty="0" err="1"/>
              <a:t>načrt</a:t>
            </a:r>
            <a:br>
              <a:rPr dirty="0"/>
            </a:br>
            <a:r>
              <a:rPr dirty="0"/>
              <a:t>• </a:t>
            </a:r>
            <a:r>
              <a:rPr dirty="0" err="1"/>
              <a:t>Priloga</a:t>
            </a:r>
            <a:r>
              <a:rPr dirty="0"/>
              <a:t> 2 – </a:t>
            </a:r>
            <a:r>
              <a:rPr dirty="0" err="1"/>
              <a:t>Finančni</a:t>
            </a:r>
            <a:r>
              <a:rPr dirty="0"/>
              <a:t> </a:t>
            </a:r>
            <a:r>
              <a:rPr dirty="0" err="1"/>
              <a:t>načrt</a:t>
            </a:r>
            <a:br>
              <a:rPr dirty="0"/>
            </a:br>
            <a:r>
              <a:rPr dirty="0"/>
              <a:t>• </a:t>
            </a:r>
            <a:r>
              <a:rPr dirty="0" err="1"/>
              <a:t>Priloga</a:t>
            </a:r>
            <a:r>
              <a:rPr dirty="0"/>
              <a:t> 3 – </a:t>
            </a:r>
            <a:r>
              <a:rPr dirty="0" err="1"/>
              <a:t>Soglasje</a:t>
            </a:r>
            <a:r>
              <a:rPr dirty="0"/>
              <a:t> VIZ</a:t>
            </a:r>
            <a:br>
              <a:rPr dirty="0"/>
            </a:br>
            <a:r>
              <a:rPr dirty="0"/>
              <a:t>• </a:t>
            </a:r>
            <a:r>
              <a:rPr dirty="0" err="1"/>
              <a:t>dokazilo</a:t>
            </a:r>
            <a:r>
              <a:rPr dirty="0"/>
              <a:t> o </a:t>
            </a:r>
            <a:r>
              <a:rPr dirty="0" err="1"/>
              <a:t>usposobljenosti</a:t>
            </a:r>
            <a:r>
              <a:rPr dirty="0"/>
              <a:t> </a:t>
            </a:r>
            <a:r>
              <a:rPr dirty="0" err="1"/>
              <a:t>oziroma</a:t>
            </a:r>
            <a:r>
              <a:rPr dirty="0"/>
              <a:t> </a:t>
            </a:r>
            <a:r>
              <a:rPr dirty="0" err="1"/>
              <a:t>izobrazbi</a:t>
            </a:r>
            <a:r>
              <a:rPr lang="sl-SI" dirty="0"/>
              <a:t> strokovnega delavca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8</a:t>
            </a: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C958AC9D-6C50-4737-9ED0-5D74FB180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B7462851-6D4D-4C98-9004-8FD7266BE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0332" y="338370"/>
            <a:ext cx="4126515" cy="5442422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2FD58AC0-B0E2-4F6D-A048-E69A8E4EF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454" y="4634224"/>
            <a:ext cx="6714565" cy="3454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Merila za vrednotenje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234440"/>
            <a:ext cx="2743200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399032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rPr dirty="0" err="1"/>
              <a:t>Merilo</a:t>
            </a:r>
            <a:r>
              <a:rPr dirty="0"/>
              <a:t>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892808"/>
            <a:ext cx="228600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t>BREZPLAČNOST</a:t>
            </a:r>
            <a:br/>
            <a:br/>
            <a:r>
              <a:t>Brezplačen program</a:t>
            </a:r>
            <a:br/>
            <a:r>
              <a:t>= 10 točk</a:t>
            </a:r>
            <a:br/>
            <a:br/>
            <a:r>
              <a:t>Program ni brezplačen</a:t>
            </a:r>
            <a:br/>
            <a:r>
              <a:t>= 3 točke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20440" y="1234440"/>
            <a:ext cx="3657600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749039" y="1399032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Merilo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9039" y="1892808"/>
            <a:ext cx="3370859" cy="3308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/>
              <a:t>KOMPETENTNOST</a:t>
            </a:r>
            <a:r>
              <a:rPr lang="sl-SI" dirty="0"/>
              <a:t> </a:t>
            </a:r>
            <a:r>
              <a:rPr dirty="0" err="1"/>
              <a:t>strokovnega</a:t>
            </a:r>
            <a:r>
              <a:rPr dirty="0"/>
              <a:t> </a:t>
            </a:r>
            <a:r>
              <a:rPr dirty="0" err="1"/>
              <a:t>delavca</a:t>
            </a: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7360920" y="1234439"/>
            <a:ext cx="4236720" cy="4843631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89520" y="1399032"/>
            <a:ext cx="98937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rPr dirty="0" err="1"/>
              <a:t>Merilo</a:t>
            </a:r>
            <a:r>
              <a:rPr dirty="0"/>
              <a:t>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8175" y="1796513"/>
            <a:ext cx="3706009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/>
              <a:t>ŠTEVILO UDELEŽENCEV</a:t>
            </a:r>
            <a:br>
              <a:rPr dirty="0"/>
            </a:br>
            <a:r>
              <a:rPr lang="sl-SI" dirty="0"/>
              <a:t>SKLOP A: 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9</a:t>
            </a:r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7D688F6F-C8A7-4276-B971-3A9D176B7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F24A3D1C-2CB4-400E-9846-20B26B52A9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195156"/>
              </p:ext>
            </p:extLst>
          </p:nvPr>
        </p:nvGraphicFramePr>
        <p:xfrm>
          <a:off x="3749039" y="2468880"/>
          <a:ext cx="3200400" cy="1442656"/>
        </p:xfrm>
        <a:graphic>
          <a:graphicData uri="http://schemas.openxmlformats.org/drawingml/2006/table">
            <a:tbl>
              <a:tblPr firstRow="1" firstCol="1" bandRow="1"/>
              <a:tblGrid>
                <a:gridCol w="2635943">
                  <a:extLst>
                    <a:ext uri="{9D8B030D-6E8A-4147-A177-3AD203B41FA5}">
                      <a16:colId xmlns:a16="http://schemas.microsoft.com/office/drawing/2014/main" val="1657214911"/>
                    </a:ext>
                  </a:extLst>
                </a:gridCol>
                <a:gridCol w="564457">
                  <a:extLst>
                    <a:ext uri="{9D8B030D-6E8A-4147-A177-3AD203B41FA5}">
                      <a16:colId xmlns:a16="http://schemas.microsoft.com/office/drawing/2014/main" val="509824219"/>
                    </a:ext>
                  </a:extLst>
                </a:gridCol>
              </a:tblGrid>
              <a:tr h="151579">
                <a:tc>
                  <a:txBody>
                    <a:bodyPr/>
                    <a:lstStyle/>
                    <a:p>
                      <a:r>
                        <a:rPr lang="sl-SI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Program izvaja strokovno izobražen delavec </a:t>
                      </a:r>
                      <a:endParaRPr lang="sl-SI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sl-SI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1437"/>
                  </a:ext>
                </a:extLst>
              </a:tr>
              <a:tr h="283223">
                <a:tc>
                  <a:txBody>
                    <a:bodyPr/>
                    <a:lstStyle/>
                    <a:p>
                      <a:r>
                        <a:rPr lang="sl-SI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Program izvaja strokovno usposobljen delavec z najvišjo stopnjo usposobljenosti</a:t>
                      </a:r>
                      <a:endParaRPr lang="sl-SI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endParaRPr lang="sl-SI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7594038"/>
                  </a:ext>
                </a:extLst>
              </a:tr>
              <a:tr h="283223">
                <a:tc>
                  <a:txBody>
                    <a:bodyPr/>
                    <a:lstStyle/>
                    <a:p>
                      <a:r>
                        <a:rPr lang="sl-SI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Program izvaja strokovni delavec šole, ki izpolnjuje pogoje</a:t>
                      </a:r>
                      <a:endParaRPr lang="sl-SI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  <a:endParaRPr lang="sl-SI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2839003"/>
                  </a:ext>
                </a:extLst>
              </a:tr>
              <a:tr h="151579">
                <a:tc>
                  <a:txBody>
                    <a:bodyPr/>
                    <a:lstStyle/>
                    <a:p>
                      <a:r>
                        <a:rPr lang="sl-SI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Program izvaja strokovno usposobljen delavec</a:t>
                      </a:r>
                      <a:endParaRPr lang="sl-SI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endParaRPr lang="sl-SI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45386"/>
                  </a:ext>
                </a:extLst>
              </a:tr>
            </a:tbl>
          </a:graphicData>
        </a:graphic>
      </p:graphicFrame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E82A3AD3-FB19-4919-974A-150BB06B64E8}"/>
              </a:ext>
            </a:extLst>
          </p:cNvPr>
          <p:cNvSpPr/>
          <p:nvPr/>
        </p:nvSpPr>
        <p:spPr>
          <a:xfrm>
            <a:off x="1082041" y="4872055"/>
            <a:ext cx="5618892" cy="866897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2304E"/>
                </a:solidFill>
              </a:defRPr>
            </a:pPr>
            <a:r>
              <a:rPr lang="sl-SI" b="1" dirty="0">
                <a:solidFill>
                  <a:srgbClr val="12304E"/>
                </a:solidFill>
              </a:rPr>
              <a:t>Dodatno merilo: BLIŽINA BAZENA</a:t>
            </a:r>
          </a:p>
          <a:p>
            <a:pPr algn="ctr"/>
            <a:r>
              <a:rPr lang="sl-SI" dirty="0">
                <a:solidFill>
                  <a:schemeClr val="tx1"/>
                </a:solidFill>
              </a:rPr>
              <a:t>+10 točk, če v lokalni skupnosti ni ustreznega bazena</a:t>
            </a:r>
            <a:endParaRPr dirty="0">
              <a:solidFill>
                <a:schemeClr val="tx1"/>
              </a:solidFill>
            </a:endParaRPr>
          </a:p>
        </p:txBody>
      </p:sp>
      <p:graphicFrame>
        <p:nvGraphicFramePr>
          <p:cNvPr id="18" name="Tabela 17">
            <a:extLst>
              <a:ext uri="{FF2B5EF4-FFF2-40B4-BE49-F238E27FC236}">
                <a16:creationId xmlns:a16="http://schemas.microsoft.com/office/drawing/2014/main" id="{FE844F43-2612-4FEC-B2FA-DFA701B712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093901"/>
              </p:ext>
            </p:extLst>
          </p:nvPr>
        </p:nvGraphicFramePr>
        <p:xfrm>
          <a:off x="7772398" y="2371887"/>
          <a:ext cx="3337562" cy="360664"/>
        </p:xfrm>
        <a:graphic>
          <a:graphicData uri="http://schemas.openxmlformats.org/drawingml/2006/table">
            <a:tbl>
              <a:tblPr firstRow="1" firstCol="1" bandRow="1"/>
              <a:tblGrid>
                <a:gridCol w="2748914">
                  <a:extLst>
                    <a:ext uri="{9D8B030D-6E8A-4147-A177-3AD203B41FA5}">
                      <a16:colId xmlns:a16="http://schemas.microsoft.com/office/drawing/2014/main" val="858641249"/>
                    </a:ext>
                  </a:extLst>
                </a:gridCol>
                <a:gridCol w="588648">
                  <a:extLst>
                    <a:ext uri="{9D8B030D-6E8A-4147-A177-3AD203B41FA5}">
                      <a16:colId xmlns:a16="http://schemas.microsoft.com/office/drawing/2014/main" val="1423421916"/>
                    </a:ext>
                  </a:extLst>
                </a:gridCol>
              </a:tblGrid>
              <a:tr h="230308">
                <a:tc>
                  <a:txBody>
                    <a:bodyPr/>
                    <a:lstStyle/>
                    <a:p>
                      <a:r>
                        <a:rPr lang="sl-SI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Za vsakega udeleženca v </a:t>
                      </a:r>
                      <a:r>
                        <a:rPr lang="sl-SI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tečaju prilagajanja na vodo</a:t>
                      </a:r>
                      <a:endParaRPr lang="sl-SI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sl-SI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926746"/>
                  </a:ext>
                </a:extLst>
              </a:tr>
            </a:tbl>
          </a:graphicData>
        </a:graphic>
      </p:graphicFrame>
      <p:sp>
        <p:nvSpPr>
          <p:cNvPr id="19" name="PoljeZBesedilom 18">
            <a:extLst>
              <a:ext uri="{FF2B5EF4-FFF2-40B4-BE49-F238E27FC236}">
                <a16:creationId xmlns:a16="http://schemas.microsoft.com/office/drawing/2014/main" id="{04FB1777-F38B-4449-8D14-484B4855DE15}"/>
              </a:ext>
            </a:extLst>
          </p:cNvPr>
          <p:cNvSpPr txBox="1"/>
          <p:nvPr/>
        </p:nvSpPr>
        <p:spPr>
          <a:xfrm>
            <a:off x="7588175" y="2806260"/>
            <a:ext cx="3779520" cy="3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550" dirty="0"/>
              <a:t>SKLOP B:</a:t>
            </a:r>
          </a:p>
        </p:txBody>
      </p:sp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8FA22CC3-DD40-427D-835D-836AFA72D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914396"/>
              </p:ext>
            </p:extLst>
          </p:nvPr>
        </p:nvGraphicFramePr>
        <p:xfrm>
          <a:off x="7804352" y="3137120"/>
          <a:ext cx="3305607" cy="2641520"/>
        </p:xfrm>
        <a:graphic>
          <a:graphicData uri="http://schemas.openxmlformats.org/drawingml/2006/table">
            <a:tbl>
              <a:tblPr firstRow="1" firstCol="1" bandRow="1"/>
              <a:tblGrid>
                <a:gridCol w="2722595">
                  <a:extLst>
                    <a:ext uri="{9D8B030D-6E8A-4147-A177-3AD203B41FA5}">
                      <a16:colId xmlns:a16="http://schemas.microsoft.com/office/drawing/2014/main" val="2840887008"/>
                    </a:ext>
                  </a:extLst>
                </a:gridCol>
                <a:gridCol w="583012">
                  <a:extLst>
                    <a:ext uri="{9D8B030D-6E8A-4147-A177-3AD203B41FA5}">
                      <a16:colId xmlns:a16="http://schemas.microsoft.com/office/drawing/2014/main" val="2622885485"/>
                    </a:ext>
                  </a:extLst>
                </a:gridCol>
              </a:tblGrid>
              <a:tr h="385637">
                <a:tc>
                  <a:txBody>
                    <a:bodyPr/>
                    <a:lstStyle/>
                    <a:p>
                      <a:r>
                        <a:rPr lang="sl-SI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Za vsakega udeleženca </a:t>
                      </a:r>
                      <a:r>
                        <a:rPr lang="sl-SI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 tečaju za neplavalce</a:t>
                      </a:r>
                      <a:r>
                        <a:rPr lang="sl-SI" sz="11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če je v tečaj vključenih 25 ali več udeležencev</a:t>
                      </a:r>
                      <a:endParaRPr lang="sl-SI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sl-SI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8081553"/>
                  </a:ext>
                </a:extLst>
              </a:tr>
              <a:tr h="385637">
                <a:tc>
                  <a:txBody>
                    <a:bodyPr/>
                    <a:lstStyle/>
                    <a:p>
                      <a:r>
                        <a:rPr lang="sl-SI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Za vsakega udeleženca </a:t>
                      </a:r>
                      <a:r>
                        <a:rPr lang="sl-SI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 tečaju za neplavalce</a:t>
                      </a:r>
                      <a:r>
                        <a:rPr lang="sl-SI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če je v tečaj vključenih 17 - 24 udeležencev</a:t>
                      </a:r>
                      <a:endParaRPr lang="sl-SI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sl-SI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8403910"/>
                  </a:ext>
                </a:extLst>
              </a:tr>
              <a:tr h="385637">
                <a:tc>
                  <a:txBody>
                    <a:bodyPr/>
                    <a:lstStyle/>
                    <a:p>
                      <a:r>
                        <a:rPr lang="sl-SI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Za vsakega udeleženca </a:t>
                      </a:r>
                      <a:r>
                        <a:rPr lang="sl-SI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 tečaju za neplavalce</a:t>
                      </a:r>
                      <a:r>
                        <a:rPr lang="sl-SI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če je v tečaj vključenih 9 - 16 udeležencev</a:t>
                      </a:r>
                      <a:endParaRPr lang="sl-SI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sl-SI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937436"/>
                  </a:ext>
                </a:extLst>
              </a:tr>
              <a:tr h="385637">
                <a:tc>
                  <a:txBody>
                    <a:bodyPr/>
                    <a:lstStyle/>
                    <a:p>
                      <a:r>
                        <a:rPr lang="sl-SI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Za vsakega udeleženca </a:t>
                      </a:r>
                      <a:r>
                        <a:rPr lang="sl-SI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 tečaju za neplavalce</a:t>
                      </a:r>
                      <a:r>
                        <a:rPr lang="sl-SI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če je v tečaj vključenih 6 - 8 udeležencev</a:t>
                      </a:r>
                      <a:endParaRPr lang="sl-SI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sl-SI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55843"/>
                  </a:ext>
                </a:extLst>
              </a:tr>
              <a:tr h="385637">
                <a:tc>
                  <a:txBody>
                    <a:bodyPr/>
                    <a:lstStyle/>
                    <a:p>
                      <a:r>
                        <a:rPr lang="sl-SI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Za vsakega udeleženca </a:t>
                      </a:r>
                      <a:r>
                        <a:rPr lang="sl-SI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 tečaju za neplavalce</a:t>
                      </a:r>
                      <a:r>
                        <a:rPr lang="sl-SI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če je v tečaj vključenih 1 - 5 udeležencev</a:t>
                      </a:r>
                      <a:endParaRPr lang="sl-SI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sl-SI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2" marR="12692" marT="12692" marB="12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466063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Način oddaje vloge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0158" y="1188720"/>
            <a:ext cx="3657600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353312"/>
            <a:ext cx="341907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rPr dirty="0"/>
              <a:t>ROK</a:t>
            </a:r>
            <a:r>
              <a:rPr lang="sl-SI" dirty="0"/>
              <a:t> DOSTAVE!!!- ne rok oddaje!!!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1180306" y="1887236"/>
            <a:ext cx="2557303" cy="8079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endParaRPr lang="sl-SI" dirty="0"/>
          </a:p>
          <a:p>
            <a:pPr algn="ctr">
              <a:defRPr sz="1550">
                <a:solidFill>
                  <a:srgbClr val="283038"/>
                </a:solidFill>
              </a:defRPr>
            </a:pPr>
            <a:r>
              <a:rPr dirty="0"/>
              <a:t>15. </a:t>
            </a:r>
            <a:r>
              <a:rPr dirty="0" err="1"/>
              <a:t>september</a:t>
            </a:r>
            <a:r>
              <a:rPr dirty="0"/>
              <a:t> 2026</a:t>
            </a:r>
            <a:r>
              <a:rPr lang="sl-SI" dirty="0"/>
              <a:t> do</a:t>
            </a:r>
            <a:r>
              <a:rPr dirty="0"/>
              <a:t> 15.00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80560" y="1188720"/>
            <a:ext cx="3200400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1353312"/>
            <a:ext cx="2743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KAKO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1847088"/>
            <a:ext cx="2426049" cy="17620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/>
              <a:t>• </a:t>
            </a:r>
            <a:r>
              <a:rPr dirty="0" err="1"/>
              <a:t>priporočeno</a:t>
            </a:r>
            <a:r>
              <a:rPr dirty="0"/>
              <a:t> po </a:t>
            </a:r>
            <a:r>
              <a:rPr dirty="0" err="1"/>
              <a:t>pošti</a:t>
            </a:r>
            <a:br>
              <a:rPr dirty="0"/>
            </a:br>
            <a:r>
              <a:rPr dirty="0"/>
              <a:t>• </a:t>
            </a:r>
            <a:r>
              <a:rPr dirty="0" err="1"/>
              <a:t>osebno</a:t>
            </a:r>
            <a:r>
              <a:rPr dirty="0"/>
              <a:t> v </a:t>
            </a:r>
            <a:r>
              <a:rPr dirty="0" err="1"/>
              <a:t>vložišče</a:t>
            </a: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/>
              <a:t>PREDLAGAMO: hitro pošto, </a:t>
            </a:r>
          </a:p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/>
              <a:t>prednostno </a:t>
            </a: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7863840" y="1188720"/>
            <a:ext cx="3657600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92440" y="1353312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KAM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40" y="1847088"/>
            <a:ext cx="3306803" cy="247760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 err="1"/>
              <a:t>Zavod</a:t>
            </a:r>
            <a:r>
              <a:rPr dirty="0"/>
              <a:t> za </a:t>
            </a:r>
            <a:r>
              <a:rPr dirty="0" err="1"/>
              <a:t>šport</a:t>
            </a:r>
            <a:r>
              <a:rPr dirty="0"/>
              <a:t> RS Planica</a:t>
            </a:r>
            <a:br>
              <a:rPr dirty="0"/>
            </a:br>
            <a:r>
              <a:rPr dirty="0" err="1"/>
              <a:t>Dunajska</a:t>
            </a:r>
            <a:r>
              <a:rPr dirty="0"/>
              <a:t> 22</a:t>
            </a:r>
            <a:br>
              <a:rPr dirty="0"/>
            </a:br>
            <a:r>
              <a:rPr dirty="0"/>
              <a:t>1000 Ljubljana</a:t>
            </a:r>
            <a:br>
              <a:rPr dirty="0"/>
            </a:br>
            <a:br>
              <a:rPr dirty="0"/>
            </a:br>
            <a:r>
              <a:rPr dirty="0" err="1"/>
              <a:t>Ovojnica</a:t>
            </a:r>
            <a:r>
              <a:rPr dirty="0"/>
              <a:t>:</a:t>
            </a:r>
            <a:br>
              <a:rPr dirty="0"/>
            </a:br>
            <a:r>
              <a:rPr dirty="0"/>
              <a:t>NE ODPIRAJ – VLOGA NSP 2026 – 2.del</a:t>
            </a: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endParaRPr lang="sl-SI" dirty="0"/>
          </a:p>
          <a:p>
            <a:pPr algn="ctr">
              <a:defRPr sz="1550">
                <a:solidFill>
                  <a:srgbClr val="283038"/>
                </a:solidFill>
              </a:defRPr>
            </a:pPr>
            <a:r>
              <a:rPr lang="sl-SI" dirty="0"/>
              <a:t>ALI</a:t>
            </a:r>
          </a:p>
          <a:p>
            <a:pPr>
              <a:defRPr sz="155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/>
              <a:t>UPORABA PREDVIDENE OVOJNICE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10</a:t>
            </a:r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420062B2-F09C-48FA-A519-B60560DE2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Po oddaji: Excel dokumentacija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371600"/>
            <a:ext cx="5029200" cy="329184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536192"/>
            <a:ext cx="4572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1. KORAK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029967"/>
            <a:ext cx="4572000" cy="2468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t>Oddate fizično vlogo v predpisanem roku.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71600"/>
            <a:ext cx="5029200" cy="329184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60" y="1536192"/>
            <a:ext cx="4572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2. KORAK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60" y="2029967"/>
            <a:ext cx="3395994" cy="152349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/>
              <a:t>Excel </a:t>
            </a:r>
            <a:r>
              <a:rPr dirty="0" err="1"/>
              <a:t>dokumentacijo</a:t>
            </a:r>
            <a:r>
              <a:rPr dirty="0"/>
              <a:t> </a:t>
            </a:r>
            <a:r>
              <a:rPr dirty="0" err="1"/>
              <a:t>pošljete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:</a:t>
            </a:r>
            <a:br>
              <a:rPr dirty="0"/>
            </a:br>
            <a:br>
              <a:rPr dirty="0"/>
            </a:br>
            <a:r>
              <a:rPr dirty="0">
                <a:hlinkClick r:id="rId2"/>
              </a:rPr>
              <a:t>razpisi-som@sport.si</a:t>
            </a:r>
            <a:r>
              <a:rPr lang="sl-SI" dirty="0"/>
              <a:t> </a:t>
            </a:r>
            <a:br>
              <a:rPr dirty="0"/>
            </a:br>
            <a:br>
              <a:rPr dirty="0"/>
            </a:br>
            <a:r>
              <a:rPr dirty="0" err="1"/>
              <a:t>Zadeva</a:t>
            </a:r>
            <a:r>
              <a:rPr dirty="0"/>
              <a:t>:</a:t>
            </a:r>
            <a:br>
              <a:rPr dirty="0"/>
            </a:br>
            <a:r>
              <a:rPr dirty="0" err="1"/>
              <a:t>Vloga</a:t>
            </a:r>
            <a:r>
              <a:rPr dirty="0"/>
              <a:t> NSP 2026-2.del </a:t>
            </a:r>
            <a:r>
              <a:rPr lang="sl-SI" dirty="0"/>
              <a:t>+</a:t>
            </a:r>
            <a:r>
              <a:rPr dirty="0"/>
              <a:t> </a:t>
            </a:r>
            <a:r>
              <a:rPr dirty="0" err="1"/>
              <a:t>naziv</a:t>
            </a:r>
            <a:r>
              <a:rPr dirty="0"/>
              <a:t> </a:t>
            </a:r>
            <a:r>
              <a:rPr dirty="0" err="1"/>
              <a:t>prijavitelja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11</a:t>
            </a: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3F1022DB-3EF5-422E-B12C-1930B922E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Postopek izbora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34440"/>
            <a:ext cx="3383280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>
              <a:solidFill>
                <a:schemeClr val="tx1"/>
              </a:solidFill>
            </a:endParaRPr>
          </a:p>
          <a:p>
            <a:pPr algn="ctr"/>
            <a:r>
              <a:rPr lang="sl-SI" dirty="0">
                <a:solidFill>
                  <a:schemeClr val="tx1"/>
                </a:solidFill>
              </a:rPr>
              <a:t>VIZ z več enotami ali podružnicami se obravnava kot en VIZ. Za bližino bazena se upošteva sedež matičnega VIZ-a.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399032"/>
            <a:ext cx="2926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TOČKE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892808"/>
            <a:ext cx="2785506" cy="3308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 err="1"/>
              <a:t>Doseženo</a:t>
            </a:r>
            <a:r>
              <a:rPr dirty="0"/>
              <a:t> </a:t>
            </a:r>
            <a:r>
              <a:rPr dirty="0" err="1"/>
              <a:t>število</a:t>
            </a:r>
            <a:r>
              <a:rPr dirty="0"/>
              <a:t> </a:t>
            </a:r>
            <a:r>
              <a:rPr dirty="0" err="1"/>
              <a:t>točk</a:t>
            </a:r>
            <a:r>
              <a:rPr lang="sl-SI" dirty="0"/>
              <a:t> po merilih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4389120" y="1234440"/>
            <a:ext cx="3383280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17720" y="1399032"/>
            <a:ext cx="2926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VREDNOST TOČKE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1892808"/>
            <a:ext cx="2993315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/>
              <a:t>Izračunana po metodologiji:</a:t>
            </a:r>
          </a:p>
          <a:p>
            <a:pPr>
              <a:defRPr sz="155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/>
              <a:t>Vrednost sklopa v EUR / seštevek točk vseh prijaviteljev na sklopu</a:t>
            </a:r>
          </a:p>
          <a:p>
            <a:pPr>
              <a:defRPr sz="155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/>
              <a:t>V enakih zneskih se razporedi preostanek sredstev – največ do zaprošene višine sredstev.</a:t>
            </a: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8138160" y="1234440"/>
            <a:ext cx="3383280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66760" y="1399032"/>
            <a:ext cx="2926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SKUPAJ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6761" y="1892807"/>
            <a:ext cx="2926080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/>
              <a:t>Vrednost sofinanciranja sklopa = vrednost točke x število točk po merilih za posamezen sklop + morebitni preostanek sredstev.</a:t>
            </a:r>
          </a:p>
          <a:p>
            <a:pPr>
              <a:defRPr sz="155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endParaRPr lang="sl-SI" dirty="0"/>
          </a:p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/>
              <a:t>Pogodbena vrednost = seštevek vrednosti sofinanciranja na sklopu A in B 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12</a:t>
            </a:r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E9816A37-F9EC-4532-8AA6-0927CCC91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Pomembni datumi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188720"/>
            <a:ext cx="3429000" cy="169164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35331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ROK ZA PRIJAVO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847088"/>
            <a:ext cx="297180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t>15. 9. 2026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188720"/>
            <a:ext cx="3429000" cy="169164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63440" y="135331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ODPIRANJE VLOG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3440" y="1847088"/>
            <a:ext cx="297180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t>17. 9. 2026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1188720"/>
            <a:ext cx="3429000" cy="169164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58200" y="135331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POZIV ZA DOPOLNITVE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58200" y="1847088"/>
            <a:ext cx="297180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t>v 8 dneh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337560"/>
            <a:ext cx="3429000" cy="169164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50215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OBVESTILO O REZULTATIH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3995928"/>
            <a:ext cx="2451184" cy="5693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 err="1"/>
              <a:t>najpozneje</a:t>
            </a:r>
            <a:r>
              <a:rPr dirty="0"/>
              <a:t> v 30 </a:t>
            </a:r>
            <a:r>
              <a:rPr dirty="0" err="1"/>
              <a:t>dneh</a:t>
            </a:r>
            <a:r>
              <a:rPr lang="sl-SI" dirty="0"/>
              <a:t> </a:t>
            </a:r>
          </a:p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/>
              <a:t>(odločba + 2 izvoda pogodb)</a:t>
            </a:r>
            <a:endParaRPr dirty="0"/>
          </a:p>
        </p:txBody>
      </p:sp>
      <p:sp>
        <p:nvSpPr>
          <p:cNvPr id="17" name="Rounded Rectangle 16"/>
          <p:cNvSpPr/>
          <p:nvPr/>
        </p:nvSpPr>
        <p:spPr>
          <a:xfrm>
            <a:off x="4434840" y="3337560"/>
            <a:ext cx="3429000" cy="169164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663440" y="350215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VRNITEV PODPISANE POGODBE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63440" y="3995928"/>
            <a:ext cx="297180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t>v 8 dneh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13</a:t>
            </a:r>
          </a:p>
        </p:txBody>
      </p:sp>
      <p:pic>
        <p:nvPicPr>
          <p:cNvPr id="21" name="Slika 20">
            <a:extLst>
              <a:ext uri="{FF2B5EF4-FFF2-40B4-BE49-F238E27FC236}">
                <a16:creationId xmlns:a16="http://schemas.microsoft.com/office/drawing/2014/main" id="{293E5D4E-873E-4B8D-AD1F-5A6A0AB06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Uveljavljanje sredstev po izvedbi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48290"/>
            <a:ext cx="1069848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8303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oddaja</a:t>
            </a:r>
            <a:r>
              <a:rPr dirty="0"/>
              <a:t> </a:t>
            </a:r>
            <a:r>
              <a:rPr dirty="0" err="1"/>
              <a:t>vsebinskega</a:t>
            </a:r>
            <a:r>
              <a:rPr dirty="0"/>
              <a:t> </a:t>
            </a:r>
            <a:r>
              <a:rPr dirty="0" err="1"/>
              <a:t>poročila</a:t>
            </a:r>
            <a:r>
              <a:rPr dirty="0"/>
              <a:t> v </a:t>
            </a:r>
            <a:r>
              <a:rPr dirty="0" err="1"/>
              <a:t>aplikacijo</a:t>
            </a:r>
            <a:r>
              <a:rPr dirty="0"/>
              <a:t> Šport </a:t>
            </a:r>
            <a:r>
              <a:rPr dirty="0" err="1"/>
              <a:t>mladih</a:t>
            </a:r>
            <a:endParaRPr dirty="0"/>
          </a:p>
          <a:p>
            <a:pPr>
              <a:spcAft>
                <a:spcPts val="1200"/>
              </a:spcAft>
              <a:defRPr sz="2200">
                <a:solidFill>
                  <a:srgbClr val="28303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priprava</a:t>
            </a:r>
            <a:r>
              <a:rPr dirty="0"/>
              <a:t> </a:t>
            </a:r>
            <a:r>
              <a:rPr dirty="0" err="1"/>
              <a:t>finančnega</a:t>
            </a:r>
            <a:r>
              <a:rPr dirty="0"/>
              <a:t> </a:t>
            </a:r>
            <a:r>
              <a:rPr dirty="0" err="1"/>
              <a:t>poročila</a:t>
            </a:r>
            <a:r>
              <a:rPr lang="sl-SI" dirty="0"/>
              <a:t> skladno z odločbo in finančnim načrtom</a:t>
            </a:r>
            <a:endParaRPr dirty="0"/>
          </a:p>
          <a:p>
            <a:pPr>
              <a:spcAft>
                <a:spcPts val="1200"/>
              </a:spcAft>
              <a:defRPr sz="2200">
                <a:solidFill>
                  <a:srgbClr val="28303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priložitev</a:t>
            </a:r>
            <a:r>
              <a:rPr dirty="0"/>
              <a:t> </a:t>
            </a:r>
            <a:r>
              <a:rPr dirty="0" err="1"/>
              <a:t>računov</a:t>
            </a:r>
            <a:endParaRPr dirty="0"/>
          </a:p>
          <a:p>
            <a:pPr>
              <a:spcAft>
                <a:spcPts val="1200"/>
              </a:spcAft>
              <a:defRPr sz="2200">
                <a:solidFill>
                  <a:srgbClr val="28303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priprava</a:t>
            </a:r>
            <a:r>
              <a:rPr dirty="0"/>
              <a:t> PDF </a:t>
            </a:r>
            <a:r>
              <a:rPr dirty="0" err="1"/>
              <a:t>dokumentacije</a:t>
            </a:r>
            <a:endParaRPr lang="sl-SI" dirty="0"/>
          </a:p>
          <a:p>
            <a:pPr>
              <a:spcAft>
                <a:spcPts val="1200"/>
              </a:spcAft>
              <a:defRPr sz="2200">
                <a:solidFill>
                  <a:srgbClr val="283038"/>
                </a:solidFill>
                <a:latin typeface="Aptos"/>
              </a:defRPr>
            </a:pPr>
            <a:r>
              <a:rPr lang="sl-SI" dirty="0"/>
              <a:t>• pošiljanje dokumentacije v pregled – po potrditvi ustreznosti sledi</a:t>
            </a:r>
            <a:endParaRPr dirty="0"/>
          </a:p>
          <a:p>
            <a:pPr>
              <a:spcAft>
                <a:spcPts val="1200"/>
              </a:spcAft>
              <a:defRPr sz="2200">
                <a:solidFill>
                  <a:srgbClr val="28303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izdaja</a:t>
            </a:r>
            <a:r>
              <a:rPr dirty="0"/>
              <a:t> e-</a:t>
            </a:r>
            <a:r>
              <a:rPr dirty="0" err="1"/>
              <a:t>računa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14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67F716D6-6162-4DB5-B8F5-3A89A8D9C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0ACD29A5-A530-4721-84C9-29391E7F98F2}"/>
              </a:ext>
            </a:extLst>
          </p:cNvPr>
          <p:cNvSpPr txBox="1"/>
          <p:nvPr/>
        </p:nvSpPr>
        <p:spPr>
          <a:xfrm>
            <a:off x="594360" y="1119234"/>
            <a:ext cx="1074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PREBERITE NAVODILA: </a:t>
            </a:r>
          </a:p>
          <a:p>
            <a:r>
              <a:rPr lang="sl-SI" dirty="0"/>
              <a:t> 8.	Postopek pridobivanja sredstev za izvedene aktivnosti nacionalnega programa Naučimo se plavati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E-račun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94510" y="952396"/>
            <a:ext cx="7249537" cy="4680308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873161" y="952396"/>
            <a:ext cx="290393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rPr dirty="0" err="1"/>
              <a:t>Obvezne</a:t>
            </a:r>
            <a:r>
              <a:rPr dirty="0"/>
              <a:t> </a:t>
            </a:r>
            <a:r>
              <a:rPr lang="sl-SI" dirty="0"/>
              <a:t>sestavine e-računa: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9578" y="1321728"/>
            <a:ext cx="7111253" cy="448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lphaLcParenR"/>
            </a:pPr>
            <a:r>
              <a:rPr lang="sl-S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Vrsta blaga in storitve: </a:t>
            </a:r>
            <a:r>
              <a:rPr lang="sl-S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»Izvedba aktivnosti programa NSP 2026-2. del po pogodbi št. 6712-09/2026-8-XXX« </a:t>
            </a:r>
          </a:p>
          <a:p>
            <a:pPr marL="342900" indent="-342900">
              <a:buAutoNum type="alphaLcParenR"/>
            </a:pPr>
            <a:endParaRPr lang="sl-S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sl-S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b) Vrsta referenčnega dokumenta: »</a:t>
            </a:r>
            <a:r>
              <a:rPr lang="sl-S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Pogodba</a:t>
            </a:r>
            <a:r>
              <a:rPr lang="sl-S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«.</a:t>
            </a:r>
          </a:p>
          <a:p>
            <a:endParaRPr lang="sl-S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sl-S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c) Številka referenčnega dokumenta: »</a:t>
            </a:r>
            <a:r>
              <a:rPr lang="sl-S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Številka pogodbe 6712-09/2026-8-XXX</a:t>
            </a:r>
            <a:r>
              <a:rPr lang="sl-S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«.</a:t>
            </a:r>
          </a:p>
          <a:p>
            <a:endParaRPr lang="sl-S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sl-S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d) Datum referenčnega dokumenta: »</a:t>
            </a:r>
            <a:r>
              <a:rPr lang="sl-S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datum podpisa pogodbe</a:t>
            </a:r>
            <a:r>
              <a:rPr lang="sl-S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«.</a:t>
            </a:r>
          </a:p>
          <a:p>
            <a:endParaRPr lang="sl-S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sl-S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e) Datum storitve: </a:t>
            </a:r>
            <a:r>
              <a:rPr lang="sl-S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datum konca tečaja   </a:t>
            </a:r>
          </a:p>
          <a:p>
            <a:r>
              <a:rPr lang="sl-S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   </a:t>
            </a:r>
            <a:endParaRPr lang="sl-S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sl-S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f) Datum računa: </a:t>
            </a:r>
            <a:r>
              <a:rPr lang="sl-S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najkasneje 15. 11. 2026</a:t>
            </a:r>
          </a:p>
          <a:p>
            <a:endParaRPr lang="sl-S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sl-S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g) Znesek e-računa: </a:t>
            </a:r>
            <a:r>
              <a:rPr lang="sl-SI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XXX,00€</a:t>
            </a:r>
            <a:endParaRPr lang="sl-SI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defRPr sz="1550">
                <a:solidFill>
                  <a:srgbClr val="283038"/>
                </a:solidFill>
              </a:defRPr>
            </a:pP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8663492" y="2348752"/>
            <a:ext cx="2720788" cy="2360407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47050" y="2515600"/>
            <a:ext cx="13536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rPr dirty="0"/>
              <a:t>ZADNJI ROK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39062" y="3299010"/>
            <a:ext cx="1769645" cy="330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/>
              <a:t>15. </a:t>
            </a:r>
            <a:r>
              <a:rPr dirty="0" err="1"/>
              <a:t>november</a:t>
            </a:r>
            <a:r>
              <a:rPr dirty="0"/>
              <a:t>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15</a:t>
            </a: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6A1B8ABF-AD83-4059-AC56-FD40590EC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Najpogostejše napake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6984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>
                <a:solidFill>
                  <a:srgbClr val="28303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manjkajoče</a:t>
            </a:r>
            <a:r>
              <a:rPr dirty="0"/>
              <a:t> </a:t>
            </a:r>
            <a:r>
              <a:rPr dirty="0" err="1"/>
              <a:t>priloge</a:t>
            </a:r>
            <a:endParaRPr dirty="0"/>
          </a:p>
          <a:p>
            <a:pPr>
              <a:spcAft>
                <a:spcPts val="1200"/>
              </a:spcAft>
              <a:defRPr sz="2400">
                <a:solidFill>
                  <a:srgbClr val="28303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nepriložena</a:t>
            </a:r>
            <a:r>
              <a:rPr dirty="0"/>
              <a:t> </a:t>
            </a:r>
            <a:r>
              <a:rPr dirty="0" err="1"/>
              <a:t>dokazila</a:t>
            </a:r>
            <a:r>
              <a:rPr dirty="0"/>
              <a:t> o </a:t>
            </a:r>
            <a:r>
              <a:rPr dirty="0" err="1"/>
              <a:t>usposobljenosti</a:t>
            </a:r>
            <a:endParaRPr dirty="0"/>
          </a:p>
          <a:p>
            <a:pPr>
              <a:spcAft>
                <a:spcPts val="1200"/>
              </a:spcAft>
              <a:defRPr sz="2400">
                <a:solidFill>
                  <a:srgbClr val="28303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neskladje</a:t>
            </a:r>
            <a:r>
              <a:rPr dirty="0"/>
              <a:t> med </a:t>
            </a:r>
            <a:r>
              <a:rPr dirty="0" err="1"/>
              <a:t>prijavo</a:t>
            </a:r>
            <a:r>
              <a:rPr dirty="0"/>
              <a:t> in </a:t>
            </a:r>
            <a:r>
              <a:rPr dirty="0" err="1"/>
              <a:t>izvedbo</a:t>
            </a:r>
            <a:r>
              <a:rPr lang="sl-SI" dirty="0"/>
              <a:t> (ni skladno s finančnim načrtom oz. odločbo)</a:t>
            </a:r>
            <a:endParaRPr dirty="0"/>
          </a:p>
          <a:p>
            <a:pPr>
              <a:spcAft>
                <a:spcPts val="1200"/>
              </a:spcAft>
              <a:defRPr sz="2400">
                <a:solidFill>
                  <a:srgbClr val="28303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nepravilni</a:t>
            </a:r>
            <a:r>
              <a:rPr dirty="0"/>
              <a:t> </a:t>
            </a:r>
            <a:r>
              <a:rPr dirty="0" err="1"/>
              <a:t>računi</a:t>
            </a:r>
            <a:endParaRPr dirty="0"/>
          </a:p>
          <a:p>
            <a:pPr>
              <a:spcAft>
                <a:spcPts val="1200"/>
              </a:spcAft>
              <a:defRPr sz="2400">
                <a:solidFill>
                  <a:srgbClr val="28303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zamuda</a:t>
            </a:r>
            <a:r>
              <a:rPr dirty="0"/>
              <a:t> pri </a:t>
            </a:r>
            <a:r>
              <a:rPr dirty="0" err="1"/>
              <a:t>oddaji</a:t>
            </a:r>
            <a:r>
              <a:rPr dirty="0"/>
              <a:t> e-</a:t>
            </a:r>
            <a:r>
              <a:rPr dirty="0" err="1"/>
              <a:t>računa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16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74A34B38-22E4-4179-9637-8E32B4338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Povzetek – ključni roki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143000"/>
            <a:ext cx="2651760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307592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PRIJAVA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801368"/>
            <a:ext cx="2194560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lang="sl-SI" dirty="0">
                <a:solidFill>
                  <a:srgbClr val="FF0000"/>
                </a:solidFill>
              </a:rPr>
              <a:t>Dostavljeno na ZŠRS Planica</a:t>
            </a:r>
            <a:r>
              <a:rPr lang="sl-SI" dirty="0"/>
              <a:t> do </a:t>
            </a:r>
            <a:r>
              <a:rPr dirty="0"/>
              <a:t>15. 9. 2026</a:t>
            </a:r>
            <a:br>
              <a:rPr dirty="0"/>
            </a:br>
            <a:br>
              <a:rPr dirty="0"/>
            </a:br>
            <a:r>
              <a:rPr dirty="0"/>
              <a:t>do 15.00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1143000"/>
            <a:ext cx="2651760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657600" y="1307592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ODPIRANJE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1801368"/>
            <a:ext cx="219456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t>17. 9. 2026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143000"/>
            <a:ext cx="2651760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1307592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IZVEDBA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1801368"/>
            <a:ext cx="219456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t>do 6. 11. 2026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98280" y="1143000"/>
            <a:ext cx="2651760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326880" y="1307592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t>E-RAČUN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0" y="1801368"/>
            <a:ext cx="2194560" cy="2651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t>15. 11. 2026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17</a:t>
            </a:r>
          </a:p>
        </p:txBody>
      </p:sp>
      <p:pic>
        <p:nvPicPr>
          <p:cNvPr id="18" name="Slika 17">
            <a:extLst>
              <a:ext uri="{FF2B5EF4-FFF2-40B4-BE49-F238E27FC236}">
                <a16:creationId xmlns:a16="http://schemas.microsoft.com/office/drawing/2014/main" id="{7C76D9A7-868C-4BE2-AF41-B6FFAD0B0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36C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04E"/>
                </a:solidFill>
                <a:latin typeface="Aptos Display"/>
              </a:defRPr>
            </a:pPr>
            <a:r>
              <a:t>Podpora in kontakt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Naučimo se plavati • Javni razpis 2026 – 2. del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6705" y="1392382"/>
            <a:ext cx="3225338" cy="3474720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5572" y="1720210"/>
            <a:ext cx="2647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2304E"/>
                </a:solidFill>
              </a:defRPr>
            </a:pPr>
            <a:r>
              <a:rPr dirty="0" err="1"/>
              <a:t>Zavod</a:t>
            </a:r>
            <a:r>
              <a:rPr dirty="0"/>
              <a:t> za </a:t>
            </a:r>
            <a:r>
              <a:rPr dirty="0" err="1"/>
              <a:t>šport</a:t>
            </a:r>
            <a:r>
              <a:rPr dirty="0"/>
              <a:t> RS Planica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3432" y="2503516"/>
            <a:ext cx="2431884" cy="17620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>
                <a:solidFill>
                  <a:srgbClr val="283038"/>
                </a:solidFill>
              </a:defRPr>
            </a:pPr>
            <a:r>
              <a:rPr dirty="0"/>
              <a:t>Marjana Špilek</a:t>
            </a:r>
            <a:br>
              <a:rPr dirty="0"/>
            </a:br>
            <a:br>
              <a:rPr dirty="0"/>
            </a:br>
            <a:r>
              <a:rPr dirty="0"/>
              <a:t>☎ 01 434 23 97</a:t>
            </a:r>
            <a:br>
              <a:rPr dirty="0"/>
            </a:br>
            <a:r>
              <a:rPr dirty="0"/>
              <a:t>☎ 051 339 497</a:t>
            </a:r>
            <a:br>
              <a:rPr dirty="0"/>
            </a:br>
            <a:r>
              <a:rPr dirty="0"/>
              <a:t>✉ </a:t>
            </a:r>
            <a:r>
              <a:rPr dirty="0">
                <a:hlinkClick r:id="rId2"/>
              </a:rPr>
              <a:t>razpisi-som@sport.si</a:t>
            </a:r>
            <a:r>
              <a:rPr lang="sl-SI" dirty="0"/>
              <a:t> </a:t>
            </a:r>
            <a:br>
              <a:rPr dirty="0"/>
            </a:br>
            <a:br>
              <a:rPr dirty="0"/>
            </a:br>
            <a:r>
              <a:rPr dirty="0" err="1"/>
              <a:t>Dunajska</a:t>
            </a:r>
            <a:r>
              <a:rPr dirty="0"/>
              <a:t> 22, 1000 Ljubljana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75720" y="6419088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8828C"/>
                </a:solidFill>
              </a:defRPr>
            </a:pPr>
            <a:r>
              <a:t>18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2C4AA776-EC31-45EE-BE92-71AA12F4D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6947" y="5780792"/>
            <a:ext cx="7249537" cy="866896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78C03B35-A637-4B92-A0CA-74AA11333239}"/>
              </a:ext>
            </a:extLst>
          </p:cNvPr>
          <p:cNvSpPr/>
          <p:nvPr/>
        </p:nvSpPr>
        <p:spPr>
          <a:xfrm>
            <a:off x="6172200" y="2089542"/>
            <a:ext cx="3395749" cy="1626247"/>
          </a:xfrm>
          <a:prstGeom prst="roundRect">
            <a:avLst/>
          </a:prstGeom>
          <a:solidFill>
            <a:srgbClr val="EBF4FA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02D653F0-0D54-4785-AD6B-F9F851E01E1C}"/>
              </a:ext>
            </a:extLst>
          </p:cNvPr>
          <p:cNvSpPr txBox="1"/>
          <p:nvPr/>
        </p:nvSpPr>
        <p:spPr>
          <a:xfrm>
            <a:off x="6670964" y="2674079"/>
            <a:ext cx="260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rgbClr val="12304E"/>
                </a:solidFill>
              </a:rPr>
              <a:t>Hvala za vašo pozornost</a:t>
            </a:r>
            <a:r>
              <a:rPr lang="sl-SI" sz="2400" b="1" dirty="0">
                <a:solidFill>
                  <a:srgbClr val="12304E"/>
                </a:solidFill>
              </a:rPr>
              <a:t>!</a:t>
            </a:r>
            <a:endParaRPr lang="sl-SI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1366</Words>
  <Application>Microsoft Office PowerPoint</Application>
  <PresentationFormat>Širokozaslonsko</PresentationFormat>
  <Paragraphs>220</Paragraphs>
  <Slides>18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subject/>
  <dc:creator>MARJANA_SPILEK</dc:creator>
  <cp:keywords/>
  <dc:description>generated using python-pptx</dc:description>
  <cp:lastModifiedBy>Jernej Peterlin</cp:lastModifiedBy>
  <cp:revision>18</cp:revision>
  <dcterms:created xsi:type="dcterms:W3CDTF">2013-01-27T09:14:16Z</dcterms:created>
  <dcterms:modified xsi:type="dcterms:W3CDTF">2026-09-07T08:11:10Z</dcterms:modified>
  <cp:category/>
</cp:coreProperties>
</file>